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8" r:id="rId2"/>
    <p:sldId id="357" r:id="rId3"/>
    <p:sldId id="443" r:id="rId4"/>
    <p:sldId id="349" r:id="rId5"/>
    <p:sldId id="341" r:id="rId6"/>
    <p:sldId id="310" r:id="rId7"/>
    <p:sldId id="336" r:id="rId8"/>
    <p:sldId id="411" r:id="rId9"/>
    <p:sldId id="410" r:id="rId10"/>
    <p:sldId id="436" r:id="rId11"/>
    <p:sldId id="417" r:id="rId12"/>
    <p:sldId id="294" r:id="rId13"/>
    <p:sldId id="444" r:id="rId14"/>
    <p:sldId id="313" r:id="rId15"/>
    <p:sldId id="389" r:id="rId16"/>
    <p:sldId id="295" r:id="rId17"/>
    <p:sldId id="441" r:id="rId18"/>
    <p:sldId id="438" r:id="rId19"/>
    <p:sldId id="445" r:id="rId20"/>
    <p:sldId id="439" r:id="rId21"/>
    <p:sldId id="440" r:id="rId22"/>
  </p:sldIdLst>
  <p:sldSz cx="9144000" cy="6858000" type="screen4x3"/>
  <p:notesSz cx="6797675" cy="9928225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Times New Roman CYR" pitchFamily="18" charset="0"/>
      <p:regular r:id="rId33"/>
      <p:bold r:id="rId34"/>
      <p:italic r:id="rId35"/>
      <p:boldItalic r:id="rId36"/>
    </p:embeddedFont>
    <p:embeddedFont>
      <p:font typeface="Georgia" pitchFamily="18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F2DA"/>
    <a:srgbClr val="B8DD9F"/>
    <a:srgbClr val="FFE181"/>
    <a:srgbClr val="FF9F9F"/>
    <a:srgbClr val="D3EAC4"/>
    <a:srgbClr val="FFFFCC"/>
    <a:srgbClr val="3795AF"/>
    <a:srgbClr val="728E3A"/>
    <a:srgbClr val="A9C571"/>
    <a:srgbClr val="95B3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видов муниципальных </a:t>
            </a:r>
            <a:r>
              <a:rPr lang="ru-RU" sz="14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01.01.2015)</a:t>
            </a:r>
            <a:endParaRPr lang="ru-RU" sz="14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380491646454245"/>
          <c:y val="7.1685658883842013E-2"/>
        </c:manualLayout>
      </c:layout>
      <c:overlay val="1"/>
    </c:title>
    <c:plotArea>
      <c:layout>
        <c:manualLayout>
          <c:layoutTarget val="inner"/>
          <c:xMode val="edge"/>
          <c:yMode val="edge"/>
          <c:x val="8.7844344728658499E-2"/>
          <c:y val="0.16955036257869158"/>
          <c:w val="0.26698582163437107"/>
          <c:h val="0.721318431747549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989756215856546E-2"/>
                  <c:y val="-0.15278209419077224"/>
                </c:manualLayout>
              </c:layout>
              <c:showPercent val="1"/>
            </c:dLbl>
            <c:dLbl>
              <c:idx val="4"/>
              <c:layout>
                <c:manualLayout>
                  <c:x val="-3.7037037037037042E-2"/>
                  <c:y val="-0.12276171131758835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Лист1!$A$1:$E$1</c:f>
              <c:strCache>
                <c:ptCount val="5"/>
                <c:pt idx="0">
                  <c:v>Городские округа</c:v>
                </c:pt>
                <c:pt idx="1">
                  <c:v>Муниципальные районы</c:v>
                </c:pt>
                <c:pt idx="2">
                  <c:v>Городские поселения</c:v>
                </c:pt>
                <c:pt idx="3">
                  <c:v>Сельские поселения</c:v>
                </c:pt>
                <c:pt idx="4">
                  <c:v>Внутригородские муниципальные образования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519</c:v>
                </c:pt>
                <c:pt idx="1">
                  <c:v>1816</c:v>
                </c:pt>
                <c:pt idx="2">
                  <c:v>1645</c:v>
                </c:pt>
                <c:pt idx="3">
                  <c:v>18497</c:v>
                </c:pt>
                <c:pt idx="4">
                  <c:v>257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313411587503043"/>
          <c:y val="0.28589993890615456"/>
          <c:w val="0.4693044184864415"/>
          <c:h val="0.66856622041596936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80F36-726A-4343-951E-09A1E25AE0CE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D24A61C-9EA3-44E0-BD13-183F28132900}" type="pres">
      <dgm:prSet presAssocID="{AE380F36-726A-4343-951E-09A1E25AE0C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CB646AB-7503-4F9E-A7CF-6D11B07C5A8B}" type="presOf" srcId="{AE380F36-726A-4343-951E-09A1E25AE0CE}" destId="{8D24A61C-9EA3-44E0-BD13-183F2813290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80F36-726A-4343-951E-09A1E25AE0CE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D24A61C-9EA3-44E0-BD13-183F28132900}" type="pres">
      <dgm:prSet presAssocID="{AE380F36-726A-4343-951E-09A1E25AE0C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7E5FCDA-B5B6-435E-9B5E-848EA74178B4}" type="presOf" srcId="{AE380F36-726A-4343-951E-09A1E25AE0CE}" destId="{8D24A61C-9EA3-44E0-BD13-183F2813290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4D3E0-CD27-43CD-8858-B48A1A77859B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D8D5-AF12-43B6-A037-4DBBD74D5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13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12CC4C-1F53-46BB-994F-CA3C7694BF26}" type="datetimeFigureOut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705"/>
            <a:ext cx="5438775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9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0219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34488D-52D3-491D-885C-D81FB7065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021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9/3/2015 9:52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9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9/3/2015 9:52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9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9/3/2015 9:52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9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ED49-4E78-4FDA-9F11-E69867A5D3A4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BE8-FDEF-4C27-8220-A4271E3B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2904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25EF-612C-4BDC-9DFB-D43B8F2063B0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F87D-7D61-4050-B219-33338E6D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23526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832D-DA5D-4F38-8FE7-45879AAA8E12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6AE3-B30E-4EA4-8D93-6ABC7AB3B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57844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FB37-1A11-458A-9654-FADA881414E1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3DD9-C7EB-4E36-9C2E-34F0D2079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36961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B19F-58F1-4680-8775-5CB3E52C4692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A3FA-E586-4885-B4B2-F45F6B081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8733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8706-02E4-4B21-B93C-5ABF9A751590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7A2D-18DB-409E-89E3-EB37FCE70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72493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E97-F44B-434D-84B2-5CB1E1857CC0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009A-D2E3-46CE-A756-28CAE7B2D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36153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37A0-517A-437D-833A-8919A5B76329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9694-F8A1-4D0C-A354-64DB52B0E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485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4C0A-E260-4873-827E-EB97CB4E7AD7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E1EE-B79D-48A1-B0B5-0492E59D5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98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69C0-2AFE-4117-9810-3200547BCC47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BE1E-FD9B-46FC-BE87-20071E839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60207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C408-7F6E-4B2F-B7CF-6AAE2E23C254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E18C-F28D-41B8-8C0E-7D25B0518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25131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2309C2-E5BA-4082-91E7-825B9DF59319}" type="datetime1">
              <a:rPr lang="ru-RU"/>
              <a:pPr>
                <a:defRPr/>
              </a:pPr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50" y="0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FA3EE50-9C2E-47E8-9412-6C739BC9B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0162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:</a:t>
            </a:r>
            <a:b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Актуальные вопросы финансового обеспечения местного самоуправления</a:t>
            </a:r>
            <a:endParaRPr lang="ru-RU" sz="32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808" y="5877272"/>
            <a:ext cx="71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800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Начальник отдела муниципальных образований </a:t>
            </a:r>
          </a:p>
          <a:p>
            <a:pPr lvl="0" eaLnBrk="0" hangingPunct="0"/>
            <a:r>
              <a:rPr lang="ru-RU" sz="1800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Департамента межбюджетных отношений – </a:t>
            </a:r>
            <a:r>
              <a:rPr lang="ru-RU" sz="1800" b="1" dirty="0" err="1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В.А</a:t>
            </a:r>
            <a:r>
              <a:rPr lang="ru-RU" sz="1800" b="1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. Саратов</a:t>
            </a:r>
            <a:endParaRPr lang="ru-RU" sz="5400" b="1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59632" y="404664"/>
            <a:ext cx="777686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63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55576" y="2213964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944" y="404664"/>
            <a:ext cx="6789440" cy="432048"/>
          </a:xfr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Подготовка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срочных изменений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Бюджетный кодекс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РФ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3960" y="1412776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755576" y="3015152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755576" y="3816340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755576" y="4617528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755576" y="5418718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770214" cy="452744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Приостанавливаются нормы, предусматривающие принятие федерального бюджета на очередной финансовый год и плановый период, в части утверждения планового периода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Субъектам Российской Федерации и муниципальным образованиям также будет предоставлено право не утверждать свои бюджеты на трехлетку при принятии соответствующих законодательных норм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Удлинение срока предоставления кредитов Федерального казначейства </a:t>
            </a:r>
            <a:br>
              <a:rPr lang="ru-RU" sz="1600" dirty="0" smtClean="0"/>
            </a:br>
            <a:r>
              <a:rPr lang="ru-RU" sz="1600" b="1" dirty="0" smtClean="0"/>
              <a:t>с 30 до 50 дней по покрытие временных кассовых </a:t>
            </a:r>
            <a:r>
              <a:rPr lang="ru-RU" sz="1600" b="1" dirty="0" smtClean="0"/>
              <a:t>разрывов</a:t>
            </a:r>
            <a:endParaRPr lang="en-US" sz="1600" b="1" smtClean="0"/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b="1" dirty="0" smtClean="0"/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Введение возможности внесения изменения в сводную бюджетную роспись </a:t>
            </a:r>
            <a:r>
              <a:rPr lang="ru-RU" sz="1600" b="1" dirty="0" smtClean="0"/>
              <a:t>при принятии решения о предоставлении </a:t>
            </a:r>
            <a:r>
              <a:rPr lang="ru-RU" sz="1600" dirty="0" smtClean="0"/>
              <a:t>(а не получении) трансфертов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b="1" dirty="0"/>
              <a:t>Исключение</a:t>
            </a:r>
            <a:r>
              <a:rPr lang="ru-RU" sz="1600" dirty="0"/>
              <a:t> </a:t>
            </a:r>
            <a:r>
              <a:rPr lang="ru-RU" sz="1600" dirty="0" smtClean="0"/>
              <a:t>нормы о предоставления </a:t>
            </a:r>
            <a:r>
              <a:rPr lang="ru-RU" sz="1600" dirty="0"/>
              <a:t>межбюджетных </a:t>
            </a:r>
            <a:r>
              <a:rPr lang="ru-RU" sz="1600" dirty="0" smtClean="0"/>
              <a:t>субсидий из </a:t>
            </a:r>
            <a:r>
              <a:rPr lang="ru-RU" sz="1600" dirty="0"/>
              <a:t>бюджетов поселений в бюджет муниципального </a:t>
            </a:r>
            <a:r>
              <a:rPr lang="ru-RU" sz="1600" dirty="0" smtClean="0"/>
              <a:t>района (</a:t>
            </a:r>
            <a:r>
              <a:rPr lang="ru-RU" sz="1600" dirty="0"/>
              <a:t>внесение изменений в ст. 9, 142, 142.3, 239 БК РФ</a:t>
            </a:r>
            <a:r>
              <a:rPr lang="ru-RU" sz="1600" dirty="0" smtClean="0"/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 smtClean="0"/>
              <a:t>Уточнение положений о муниципальном дорожном фонде (изменения </a:t>
            </a:r>
            <a:r>
              <a:rPr lang="ru-RU" sz="1600" dirty="0"/>
              <a:t>в ст. 179.4 БК РФ)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28289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395536" y="308938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395536" y="389587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395536" y="470236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395536" y="147640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395536" y="5508849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533558" y="157677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>
            <a:spLocks/>
          </p:cNvSpPr>
          <p:nvPr/>
        </p:nvSpPr>
        <p:spPr bwMode="auto">
          <a:xfrm>
            <a:off x="539552" y="238326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/>
          </p:cNvSpPr>
          <p:nvPr/>
        </p:nvSpPr>
        <p:spPr bwMode="auto">
          <a:xfrm>
            <a:off x="547936" y="318975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>
            <a:spLocks/>
          </p:cNvSpPr>
          <p:nvPr/>
        </p:nvSpPr>
        <p:spPr bwMode="auto">
          <a:xfrm>
            <a:off x="547936" y="399624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>
            <a:spLocks/>
          </p:cNvSpPr>
          <p:nvPr/>
        </p:nvSpPr>
        <p:spPr bwMode="auto">
          <a:xfrm>
            <a:off x="539552" y="480273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/>
          </p:cNvSpPr>
          <p:nvPr/>
        </p:nvSpPr>
        <p:spPr bwMode="auto">
          <a:xfrm>
            <a:off x="547936" y="5609225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4324" y="925939"/>
            <a:ext cx="7020124" cy="51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4000"/>
              </a:lnSpc>
              <a:spcBef>
                <a:spcPts val="0"/>
              </a:spcBef>
              <a:buFont typeface="Arial" charset="0"/>
              <a:buNone/>
            </a:pPr>
            <a:r>
              <a:rPr lang="ru-RU" sz="1600" b="1" dirty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(утверждение в период осенней сессии ГОСДУМЫ)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07504" y="5625360"/>
            <a:ext cx="180000" cy="1044000"/>
            <a:chOff x="503568" y="4257160"/>
            <a:chExt cx="180000" cy="828024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05434" y="4257160"/>
              <a:ext cx="176269" cy="61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27"/>
            <p:cNvSpPr/>
            <p:nvPr/>
          </p:nvSpPr>
          <p:spPr>
            <a:xfrm>
              <a:off x="503568" y="4905184"/>
              <a:ext cx="180000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xmlns="" val="15930007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89994" y="1621699"/>
            <a:ext cx="8788262" cy="1015214"/>
          </a:xfrm>
          <a:custGeom>
            <a:avLst/>
            <a:gdLst>
              <a:gd name="connsiteX0" fmla="*/ 0 w 9144000"/>
              <a:gd name="connsiteY0" fmla="*/ 0 h 803250"/>
              <a:gd name="connsiteX1" fmla="*/ 9144000 w 9144000"/>
              <a:gd name="connsiteY1" fmla="*/ 0 h 803250"/>
              <a:gd name="connsiteX2" fmla="*/ 9144000 w 9144000"/>
              <a:gd name="connsiteY2" fmla="*/ 803250 h 803250"/>
              <a:gd name="connsiteX3" fmla="*/ 0 w 9144000"/>
              <a:gd name="connsiteY3" fmla="*/ 803250 h 803250"/>
              <a:gd name="connsiteX4" fmla="*/ 0 w 9144000"/>
              <a:gd name="connsiteY4" fmla="*/ 0 h 8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03250">
                <a:moveTo>
                  <a:pt x="0" y="0"/>
                </a:moveTo>
                <a:lnTo>
                  <a:pt x="9144000" y="0"/>
                </a:lnTo>
                <a:lnTo>
                  <a:pt x="9144000" y="803250"/>
                </a:lnTo>
                <a:lnTo>
                  <a:pt x="0" y="803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9676" tIns="208280" rIns="709676" bIns="78232" numCol="1" spcCol="1270" anchor="t" anchorCtr="0">
            <a:noAutofit/>
          </a:bodyPr>
          <a:lstStyle/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введение новой формы дотации: дотации на сбалансированность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введение </a:t>
            </a:r>
            <a:r>
              <a:rPr lang="ru-RU" sz="1400" dirty="0" smtClean="0"/>
              <a:t>«горизонтальных»  </a:t>
            </a:r>
            <a:r>
              <a:rPr lang="ru-RU" sz="1400" dirty="0"/>
              <a:t>межбюджетных субсидий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законодательное </a:t>
            </a:r>
            <a:r>
              <a:rPr lang="ru-RU" sz="1400" kern="1200" dirty="0" smtClean="0"/>
              <a:t>регулирование формирования единой субвенции для </a:t>
            </a:r>
            <a:r>
              <a:rPr lang="ru-RU" sz="1400" kern="1200" dirty="0" err="1" smtClean="0"/>
              <a:t>мун</a:t>
            </a:r>
            <a:r>
              <a:rPr lang="ru-RU" sz="1400" kern="1200" dirty="0" smtClean="0"/>
              <a:t>. образований</a:t>
            </a:r>
            <a:endParaRPr lang="ru-RU" sz="14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87003" y="1340768"/>
            <a:ext cx="6209526" cy="468000"/>
          </a:xfrm>
          <a:custGeom>
            <a:avLst/>
            <a:gdLst>
              <a:gd name="connsiteX0" fmla="*/ 0 w 6400800"/>
              <a:gd name="connsiteY0" fmla="*/ 49201 h 295200"/>
              <a:gd name="connsiteX1" fmla="*/ 49201 w 6400800"/>
              <a:gd name="connsiteY1" fmla="*/ 0 h 295200"/>
              <a:gd name="connsiteX2" fmla="*/ 6351599 w 6400800"/>
              <a:gd name="connsiteY2" fmla="*/ 0 h 295200"/>
              <a:gd name="connsiteX3" fmla="*/ 6400800 w 6400800"/>
              <a:gd name="connsiteY3" fmla="*/ 49201 h 295200"/>
              <a:gd name="connsiteX4" fmla="*/ 6400800 w 6400800"/>
              <a:gd name="connsiteY4" fmla="*/ 245999 h 295200"/>
              <a:gd name="connsiteX5" fmla="*/ 6351599 w 6400800"/>
              <a:gd name="connsiteY5" fmla="*/ 295200 h 295200"/>
              <a:gd name="connsiteX6" fmla="*/ 49201 w 6400800"/>
              <a:gd name="connsiteY6" fmla="*/ 295200 h 295200"/>
              <a:gd name="connsiteX7" fmla="*/ 0 w 6400800"/>
              <a:gd name="connsiteY7" fmla="*/ 245999 h 295200"/>
              <a:gd name="connsiteX8" fmla="*/ 0 w 6400800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6351599" y="0"/>
                </a:lnTo>
                <a:cubicBezTo>
                  <a:pt x="6378772" y="0"/>
                  <a:pt x="6400800" y="22028"/>
                  <a:pt x="6400800" y="49201"/>
                </a:cubicBezTo>
                <a:lnTo>
                  <a:pt x="6400800" y="245999"/>
                </a:lnTo>
                <a:cubicBezTo>
                  <a:pt x="6400800" y="273172"/>
                  <a:pt x="6378772" y="295200"/>
                  <a:pt x="6351599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45" tIns="14410" rIns="256345" bIns="14410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Уточнение форм межбюджетных трансфертов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89993" y="2975101"/>
            <a:ext cx="8788262" cy="1894059"/>
          </a:xfrm>
          <a:custGeom>
            <a:avLst/>
            <a:gdLst>
              <a:gd name="connsiteX0" fmla="*/ 0 w 9144000"/>
              <a:gd name="connsiteY0" fmla="*/ 0 h 1291500"/>
              <a:gd name="connsiteX1" fmla="*/ 9144000 w 9144000"/>
              <a:gd name="connsiteY1" fmla="*/ 0 h 1291500"/>
              <a:gd name="connsiteX2" fmla="*/ 9144000 w 9144000"/>
              <a:gd name="connsiteY2" fmla="*/ 1291500 h 1291500"/>
              <a:gd name="connsiteX3" fmla="*/ 0 w 9144000"/>
              <a:gd name="connsiteY3" fmla="*/ 1291500 h 1291500"/>
              <a:gd name="connsiteX4" fmla="*/ 0 w 9144000"/>
              <a:gd name="connsiteY4" fmla="*/ 0 h 1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91500">
                <a:moveTo>
                  <a:pt x="0" y="0"/>
                </a:moveTo>
                <a:lnTo>
                  <a:pt x="9144000" y="0"/>
                </a:lnTo>
                <a:lnTo>
                  <a:pt x="9144000" y="1291500"/>
                </a:lnTo>
                <a:lnTo>
                  <a:pt x="0" y="1291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9676" tIns="208280" rIns="709676" bIns="78232" numCol="1" spcCol="1270" anchor="t" anchorCtr="0">
            <a:noAutofit/>
          </a:bodyPr>
          <a:lstStyle/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>
                <a:latin typeface="+mj-lt"/>
              </a:rPr>
              <a:t>распределение межбюджетных трансфертов (кроме конкурсных субсидий) только законами (решениями) о бюджете</a:t>
            </a:r>
            <a:endParaRPr lang="ru-RU" sz="1400" kern="1200" dirty="0"/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>
                <a:latin typeface="+mj-lt"/>
              </a:rPr>
              <a:t>внесение изменений в проект распределения без корректировки методики распределения не допускается (сейчас для дотаций, предлагается распространить на субвенции и субсидии)</a:t>
            </a:r>
            <a:endParaRPr lang="ru-RU" sz="1400" kern="1200" dirty="0"/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/>
              <a:t>установление особенности использования субвенции на обслуживающие расходы (почтовая связь, банковские услуги и обеспечение деятельности ОИВ субъектов РФ)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/>
              <a:t>расчет субвенций местным бюджетам исходя из установленных нормативов </a:t>
            </a:r>
            <a:endParaRPr lang="ru-RU" sz="14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487003" y="2708920"/>
            <a:ext cx="6209526" cy="468000"/>
          </a:xfrm>
          <a:custGeom>
            <a:avLst/>
            <a:gdLst>
              <a:gd name="connsiteX0" fmla="*/ 0 w 6400800"/>
              <a:gd name="connsiteY0" fmla="*/ 49201 h 295200"/>
              <a:gd name="connsiteX1" fmla="*/ 49201 w 6400800"/>
              <a:gd name="connsiteY1" fmla="*/ 0 h 295200"/>
              <a:gd name="connsiteX2" fmla="*/ 6351599 w 6400800"/>
              <a:gd name="connsiteY2" fmla="*/ 0 h 295200"/>
              <a:gd name="connsiteX3" fmla="*/ 6400800 w 6400800"/>
              <a:gd name="connsiteY3" fmla="*/ 49201 h 295200"/>
              <a:gd name="connsiteX4" fmla="*/ 6400800 w 6400800"/>
              <a:gd name="connsiteY4" fmla="*/ 245999 h 295200"/>
              <a:gd name="connsiteX5" fmla="*/ 6351599 w 6400800"/>
              <a:gd name="connsiteY5" fmla="*/ 295200 h 295200"/>
              <a:gd name="connsiteX6" fmla="*/ 49201 w 6400800"/>
              <a:gd name="connsiteY6" fmla="*/ 295200 h 295200"/>
              <a:gd name="connsiteX7" fmla="*/ 0 w 6400800"/>
              <a:gd name="connsiteY7" fmla="*/ 245999 h 295200"/>
              <a:gd name="connsiteX8" fmla="*/ 0 w 6400800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6351599" y="0"/>
                </a:lnTo>
                <a:cubicBezTo>
                  <a:pt x="6378772" y="0"/>
                  <a:pt x="6400800" y="22028"/>
                  <a:pt x="6400800" y="49201"/>
                </a:cubicBezTo>
                <a:lnTo>
                  <a:pt x="6400800" y="245999"/>
                </a:lnTo>
                <a:cubicBezTo>
                  <a:pt x="6400800" y="273172"/>
                  <a:pt x="6378772" y="295200"/>
                  <a:pt x="6351599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45" tIns="14410" rIns="256345" bIns="14410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в сфере межбюджетного регулирования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89994" y="5234330"/>
            <a:ext cx="8788262" cy="1435030"/>
          </a:xfrm>
          <a:custGeom>
            <a:avLst/>
            <a:gdLst>
              <a:gd name="connsiteX0" fmla="*/ 0 w 9144000"/>
              <a:gd name="connsiteY0" fmla="*/ 0 h 992250"/>
              <a:gd name="connsiteX1" fmla="*/ 9144000 w 9144000"/>
              <a:gd name="connsiteY1" fmla="*/ 0 h 992250"/>
              <a:gd name="connsiteX2" fmla="*/ 9144000 w 9144000"/>
              <a:gd name="connsiteY2" fmla="*/ 992250 h 992250"/>
              <a:gd name="connsiteX3" fmla="*/ 0 w 9144000"/>
              <a:gd name="connsiteY3" fmla="*/ 992250 h 992250"/>
              <a:gd name="connsiteX4" fmla="*/ 0 w 9144000"/>
              <a:gd name="connsiteY4" fmla="*/ 0 h 9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92250">
                <a:moveTo>
                  <a:pt x="0" y="0"/>
                </a:moveTo>
                <a:lnTo>
                  <a:pt x="9144000" y="0"/>
                </a:lnTo>
                <a:lnTo>
                  <a:pt x="9144000" y="992250"/>
                </a:lnTo>
                <a:lnTo>
                  <a:pt x="0" y="992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9676" tIns="208280" rIns="709676" bIns="78232" numCol="1" spcCol="1270" anchor="t" anchorCtr="0">
            <a:noAutofit/>
          </a:bodyPr>
          <a:lstStyle/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/>
              <a:t>плата </a:t>
            </a:r>
            <a:r>
              <a:rPr lang="ru-RU" sz="1400" dirty="0"/>
              <a:t>за негативное воздействие на </a:t>
            </a:r>
            <a:r>
              <a:rPr lang="ru-RU" sz="1400" dirty="0" smtClean="0"/>
              <a:t>окружающую среду</a:t>
            </a:r>
            <a:endParaRPr lang="ru-RU" sz="1400" dirty="0"/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штрафы за отдельные административные правонарушения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сборы за пользование объектами водных биологических ресурсов </a:t>
            </a:r>
            <a:r>
              <a:rPr lang="ru-RU" sz="1400" dirty="0" smtClean="0"/>
              <a:t>(только регионы)</a:t>
            </a:r>
            <a:endParaRPr lang="ru-RU" sz="1400" dirty="0"/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платы за аренду земельного участка, государственная собственность на который не разграничена </a:t>
            </a:r>
            <a:r>
              <a:rPr lang="ru-RU" sz="1400" dirty="0" smtClean="0"/>
              <a:t>(только </a:t>
            </a:r>
            <a:r>
              <a:rPr lang="ru-RU" sz="1400" dirty="0" err="1" smtClean="0"/>
              <a:t>мун</a:t>
            </a:r>
            <a:r>
              <a:rPr lang="ru-RU" sz="1400" dirty="0" smtClean="0"/>
              <a:t>. районы и гор. округа</a:t>
            </a:r>
            <a:r>
              <a:rPr lang="ru-RU" sz="1400" kern="1200" dirty="0" smtClean="0"/>
              <a:t>)</a:t>
            </a:r>
            <a:endParaRPr lang="ru-RU" sz="14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467544" y="4941168"/>
            <a:ext cx="6209526" cy="468000"/>
          </a:xfrm>
          <a:custGeom>
            <a:avLst/>
            <a:gdLst>
              <a:gd name="connsiteX0" fmla="*/ 0 w 6400800"/>
              <a:gd name="connsiteY0" fmla="*/ 49201 h 295200"/>
              <a:gd name="connsiteX1" fmla="*/ 49201 w 6400800"/>
              <a:gd name="connsiteY1" fmla="*/ 0 h 295200"/>
              <a:gd name="connsiteX2" fmla="*/ 6351599 w 6400800"/>
              <a:gd name="connsiteY2" fmla="*/ 0 h 295200"/>
              <a:gd name="connsiteX3" fmla="*/ 6400800 w 6400800"/>
              <a:gd name="connsiteY3" fmla="*/ 49201 h 295200"/>
              <a:gd name="connsiteX4" fmla="*/ 6400800 w 6400800"/>
              <a:gd name="connsiteY4" fmla="*/ 245999 h 295200"/>
              <a:gd name="connsiteX5" fmla="*/ 6351599 w 6400800"/>
              <a:gd name="connsiteY5" fmla="*/ 295200 h 295200"/>
              <a:gd name="connsiteX6" fmla="*/ 49201 w 6400800"/>
              <a:gd name="connsiteY6" fmla="*/ 295200 h 295200"/>
              <a:gd name="connsiteX7" fmla="*/ 0 w 6400800"/>
              <a:gd name="connsiteY7" fmla="*/ 245999 h 295200"/>
              <a:gd name="connsiteX8" fmla="*/ 0 w 6400800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6351599" y="0"/>
                </a:lnTo>
                <a:cubicBezTo>
                  <a:pt x="6378772" y="0"/>
                  <a:pt x="6400800" y="22028"/>
                  <a:pt x="6400800" y="49201"/>
                </a:cubicBezTo>
                <a:lnTo>
                  <a:pt x="6400800" y="245999"/>
                </a:lnTo>
                <a:cubicBezTo>
                  <a:pt x="6400800" y="273172"/>
                  <a:pt x="6378772" y="295200"/>
                  <a:pt x="6351599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45" tIns="14410" rIns="256345" bIns="14410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субъектов РФ и ОМСУ передать нижестоящим бюджетам поступления от неналоговых доходов по единым нормативам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НРБК</a:t>
            </a: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586" y="1008123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межбюджетных отношений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0"/>
            <a:ext cx="622300" cy="365125"/>
          </a:xfrm>
        </p:spPr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0139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8875062"/>
              </p:ext>
            </p:extLst>
          </p:nvPr>
        </p:nvGraphicFramePr>
        <p:xfrm>
          <a:off x="251520" y="1124744"/>
          <a:ext cx="8640000" cy="5328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Передача  5%</a:t>
                      </a:r>
                      <a:r>
                        <a:rPr lang="ru-RU" sz="1500" baseline="0" dirty="0" smtClean="0"/>
                        <a:t>  </a:t>
                      </a:r>
                      <a:r>
                        <a:rPr lang="ru-RU" sz="1500" b="1" dirty="0" smtClean="0"/>
                        <a:t>платы за негативное воздействие  </a:t>
                      </a:r>
                      <a:r>
                        <a:rPr lang="ru-RU" sz="1500" dirty="0" smtClean="0"/>
                        <a:t>на 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окружающую среду</a:t>
                      </a:r>
                      <a:r>
                        <a:rPr lang="ru-RU" sz="1500" baseline="0" dirty="0" smtClean="0"/>
                        <a:t> из ФБ в бюджеты МР, ГО, </a:t>
                      </a:r>
                      <a:r>
                        <a:rPr lang="ru-RU" sz="1500" baseline="0" dirty="0" err="1" smtClean="0"/>
                        <a:t>ГОсВГД</a:t>
                      </a:r>
                      <a:r>
                        <a:rPr lang="ru-RU" sz="1500" baseline="0" dirty="0" smtClean="0"/>
                        <a:t> </a:t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(по оценке  2014 года 1,4 млрд. рублей)</a:t>
                      </a:r>
                      <a:endParaRPr lang="ru-RU" sz="1500" b="1" dirty="0"/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err="1" smtClean="0"/>
                        <a:t>ФБ</a:t>
                      </a:r>
                      <a:r>
                        <a:rPr lang="ru-RU" sz="1500" baseline="0" dirty="0" smtClean="0"/>
                        <a:t> – 20%, 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 – 40%, МБ – 40%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(с 2016 г. – ФБ 5%, СРФ 40%, МБ 55%) 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1620000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/>
                        <a:t>Перераспределение  установленных статьей 46 БК РФ  штрафов  между  федеральным, региональным и местными бюджетами </a:t>
                      </a:r>
                      <a:r>
                        <a:rPr lang="ru-RU" sz="1500" b="0" dirty="0" smtClean="0"/>
                        <a:t>(за </a:t>
                      </a:r>
                      <a:r>
                        <a:rPr lang="ru-RU" sz="1500" b="0" dirty="0" err="1" smtClean="0"/>
                        <a:t>искл</a:t>
                      </a:r>
                      <a:r>
                        <a:rPr lang="ru-RU" sz="1500" b="0" dirty="0" smtClean="0"/>
                        <a:t>. нарушения налогового, бюджетного законодательства,  контракт. системе)</a:t>
                      </a:r>
                      <a:endParaRPr lang="ru-RU" sz="1500" b="0" dirty="0">
                        <a:solidFill>
                          <a:srgbClr val="FF0000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Нормативы</a:t>
                      </a:r>
                      <a:r>
                        <a:rPr lang="ru-RU" sz="1500" baseline="0" dirty="0" smtClean="0"/>
                        <a:t> распределения  установлены статьей 46 БК РФ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2088272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Новые наименования </a:t>
                      </a:r>
                      <a:r>
                        <a:rPr lang="ru-RU" sz="1500" b="1" dirty="0" smtClean="0"/>
                        <a:t>нормативов</a:t>
                      </a:r>
                      <a:r>
                        <a:rPr lang="ru-RU" sz="1500" b="1" baseline="0" dirty="0" smtClean="0"/>
                        <a:t> отчислений </a:t>
                      </a:r>
                      <a:r>
                        <a:rPr lang="ru-RU" sz="1500" baseline="0" dirty="0" smtClean="0"/>
                        <a:t>от налогов </a:t>
                      </a:r>
                      <a:br>
                        <a:rPr lang="ru-RU" sz="1500" baseline="0" dirty="0" smtClean="0"/>
                      </a:br>
                      <a:r>
                        <a:rPr lang="ru-RU" sz="1500" b="1" baseline="0" dirty="0" smtClean="0"/>
                        <a:t>2 ВИДА: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дополнительные единые нормативы  отчислений (СРФ, МР, </a:t>
                      </a:r>
                      <a:r>
                        <a:rPr lang="ru-RU" sz="1500" baseline="0" dirty="0" err="1" smtClean="0"/>
                        <a:t>ГОсВГД</a:t>
                      </a:r>
                      <a:r>
                        <a:rPr lang="ru-RU" sz="1500" baseline="0" dirty="0" smtClean="0"/>
                        <a:t>);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дополнительные дифференцированные нормативы  отчислений от НДФЛ и акциза на ГСМ (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).</a:t>
                      </a:r>
                      <a:endParaRPr lang="ru-RU" sz="1500" b="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3 ВИДА: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ед.  нормативы  отчислений  (СРФ, МР,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aseline="0" dirty="0" err="1" smtClean="0"/>
                        <a:t>ГОсВГД</a:t>
                      </a:r>
                      <a:r>
                        <a:rPr lang="ru-RU" sz="1500" baseline="0" dirty="0" smtClean="0"/>
                        <a:t>);</a:t>
                      </a:r>
                      <a:endParaRPr lang="ru-RU" sz="1500" dirty="0" smtClean="0"/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доп. нормативы отчислений от НДФЛ  (</a:t>
                      </a:r>
                      <a:r>
                        <a:rPr lang="ru-RU" sz="1500" dirty="0" err="1" smtClean="0"/>
                        <a:t>СРФ</a:t>
                      </a:r>
                      <a:r>
                        <a:rPr lang="ru-RU" sz="1500" dirty="0" smtClean="0"/>
                        <a:t>);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err="1" smtClean="0"/>
                        <a:t>дифф</a:t>
                      </a:r>
                      <a:r>
                        <a:rPr lang="ru-RU" sz="1500" dirty="0" smtClean="0"/>
                        <a:t>. нормативы отчислений от</a:t>
                      </a:r>
                      <a:r>
                        <a:rPr lang="ru-RU" sz="1500" baseline="0" dirty="0" smtClean="0"/>
                        <a:t> акцизов на ГСМ (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).</a:t>
                      </a:r>
                      <a:endParaRPr lang="ru-RU" sz="1500" b="0" dirty="0"/>
                    </a:p>
                  </a:txBody>
                  <a:tcPr marR="18000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404664"/>
            <a:ext cx="7704856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Сопоставление отдельных положений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НРБК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 действующим БК РФ</a:t>
            </a:r>
          </a:p>
        </p:txBody>
      </p:sp>
    </p:spTree>
    <p:extLst>
      <p:ext uri="{BB962C8B-B14F-4D97-AF65-F5344CB8AC3E}">
        <p14:creationId xmlns:p14="http://schemas.microsoft.com/office/powerpoint/2010/main" xmlns="" val="2519271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2276867"/>
              </p:ext>
            </p:extLst>
          </p:nvPr>
        </p:nvGraphicFramePr>
        <p:xfrm>
          <a:off x="251520" y="1124744"/>
          <a:ext cx="8640000" cy="46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4320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None/>
                      </a:pPr>
                      <a:r>
                        <a:rPr lang="ru-RU" sz="1500" dirty="0" smtClean="0"/>
                        <a:t>Снижения субъектом РФ размера </a:t>
                      </a:r>
                      <a:r>
                        <a:rPr lang="ru-RU" sz="1500" b="1" dirty="0" smtClean="0"/>
                        <a:t>критериев</a:t>
                      </a:r>
                      <a:r>
                        <a:rPr lang="ru-RU" sz="1500" dirty="0" smtClean="0"/>
                        <a:t>        выравнивания финансовых возможностей  и </a:t>
                      </a:r>
                      <a:r>
                        <a:rPr lang="ru-RU" sz="1500" b="1" dirty="0" smtClean="0"/>
                        <a:t>критериев</a:t>
                      </a:r>
                      <a:r>
                        <a:rPr lang="ru-RU" sz="1500" dirty="0" smtClean="0"/>
                        <a:t> выравнивания   расчетной бюджетной обеспеченности и размера </a:t>
                      </a:r>
                      <a:r>
                        <a:rPr lang="ru-RU" sz="1500" b="1" dirty="0" smtClean="0"/>
                        <a:t>дотаций</a:t>
                      </a:r>
                      <a:r>
                        <a:rPr lang="ru-RU" sz="1500" dirty="0" smtClean="0"/>
                        <a:t> на выравнивание бюджетной обеспеченности  муниципальных образований  в  случае: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внесения федеральными законами изменений о перераспределении полномочий и (или) доходов бюджетов между СРФ и  МО;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внесения законами  СРФ и уставами МР, 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 и  уставами СП, ВГР изменений о перераспределении вопросов местного значения и (или) доходов бюджетов между данными МО.</a:t>
                      </a:r>
                      <a:endParaRPr lang="ru-RU" sz="1500" dirty="0"/>
                    </a:p>
                  </a:txBody>
                  <a:tcPr marL="108000" marR="216000" marT="10800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    </a:t>
                      </a:r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r>
                        <a:rPr lang="ru-RU" sz="1500" dirty="0" smtClean="0"/>
                        <a:t>                      Не допускается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10800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031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0289645"/>
              </p:ext>
            </p:extLst>
          </p:nvPr>
        </p:nvGraphicFramePr>
        <p:xfrm>
          <a:off x="251520" y="1124744"/>
          <a:ext cx="8640000" cy="525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БК РФ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БК РФ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 «Горизонтальные» субсидии на муниципальном уровне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Не предусматривается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40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500" b="1" dirty="0" smtClean="0"/>
                        <a:t>По субвенциям обязательность утверждения:</a:t>
                      </a:r>
                    </a:p>
                    <a:p>
                      <a:pPr algn="just"/>
                      <a:r>
                        <a:rPr lang="ru-RU" sz="1500" dirty="0" smtClean="0"/>
                        <a:t>Законом </a:t>
                      </a:r>
                      <a:r>
                        <a:rPr lang="ru-RU" sz="1500" dirty="0" err="1" smtClean="0"/>
                        <a:t>СРФ</a:t>
                      </a:r>
                      <a:r>
                        <a:rPr lang="ru-RU" sz="1500" dirty="0" smtClean="0"/>
                        <a:t> – порядка расчета нормативов для определения общего объема  субвенций из бюджета СРФ в МБ</a:t>
                      </a:r>
                    </a:p>
                    <a:p>
                      <a:pPr algn="just"/>
                      <a:r>
                        <a:rPr lang="ru-RU" sz="1500" dirty="0" smtClean="0"/>
                        <a:t>Постановлением</a:t>
                      </a:r>
                      <a:r>
                        <a:rPr lang="ru-RU" sz="1500" baseline="0" dirty="0" smtClean="0"/>
                        <a:t>  высшего органа исполнительной власти </a:t>
                      </a:r>
                      <a:r>
                        <a:rPr lang="ru-RU" sz="1500" dirty="0" smtClean="0"/>
                        <a:t>СРФ:</a:t>
                      </a:r>
                    </a:p>
                    <a:p>
                      <a:pPr marL="34290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/>
                        <a:t>порядка</a:t>
                      </a:r>
                      <a:r>
                        <a:rPr lang="ru-RU" sz="1500" baseline="0" dirty="0" smtClean="0"/>
                        <a:t>  предоставления региональных субвенций в МБ.</a:t>
                      </a:r>
                    </a:p>
                    <a:p>
                      <a:pPr marL="34290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baseline="0" dirty="0" smtClean="0"/>
                        <a:t>порядка предоставления федеральных субвенций в МБ </a:t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в соответствии с порядком  на федеральном уровне.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Не предусматривается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None/>
                      </a:pPr>
                      <a:r>
                        <a:rPr lang="ru-RU" sz="1500" b="1" dirty="0" smtClean="0"/>
                        <a:t>Единая</a:t>
                      </a:r>
                      <a:r>
                        <a:rPr lang="ru-RU" sz="1500" b="1" baseline="0" dirty="0" smtClean="0"/>
                        <a:t> субвенция  </a:t>
                      </a:r>
                      <a:r>
                        <a:rPr lang="ru-RU" sz="1500" baseline="0" dirty="0" smtClean="0"/>
                        <a:t>из бюджета СРФ в МБ </a:t>
                      </a: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порядок предоставления, в т. ч. порядок расчета нормативов  для определения  объема субвенции –  закон 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общие  правила – федеральный </a:t>
                      </a:r>
                      <a:r>
                        <a:rPr lang="ru-RU" sz="1500" baseline="0" dirty="0" err="1" smtClean="0"/>
                        <a:t>НПА</a:t>
                      </a:r>
                      <a:r>
                        <a:rPr lang="ru-RU" sz="1500" baseline="0" dirty="0" smtClean="0"/>
                        <a:t> .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Не предусматривается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288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9265733"/>
              </p:ext>
            </p:extLst>
          </p:nvPr>
        </p:nvGraphicFramePr>
        <p:xfrm>
          <a:off x="179512" y="1196752"/>
          <a:ext cx="8640000" cy="540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1632341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Исключается перечень </a:t>
                      </a:r>
                      <a:r>
                        <a:rPr lang="ru-RU" sz="1500" b="1" dirty="0" smtClean="0"/>
                        <a:t>форм МБТ из МБ, из бюджета </a:t>
                      </a:r>
                      <a:r>
                        <a:rPr lang="ru-RU" sz="1500" b="1" dirty="0" err="1" smtClean="0"/>
                        <a:t>СРФ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Перечень форм</a:t>
                      </a:r>
                      <a:r>
                        <a:rPr lang="ru-RU" sz="1500" baseline="0" dirty="0" smtClean="0"/>
                        <a:t> предусмотрен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ст.  135, 142 БК РФ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2472155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Вводятся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="1" baseline="0" dirty="0" smtClean="0"/>
                        <a:t>отдельной статьей положения о д</a:t>
                      </a:r>
                      <a:r>
                        <a:rPr lang="ru-RU" sz="1500" b="1" dirty="0" smtClean="0"/>
                        <a:t>отации на поддержку мер по обеспечению сбалансированности</a:t>
                      </a:r>
                      <a:r>
                        <a:rPr lang="ru-RU" sz="1500" dirty="0" smtClean="0"/>
                        <a:t>  </a:t>
                      </a:r>
                      <a:r>
                        <a:rPr lang="ru-RU" sz="1500" baseline="0" dirty="0" smtClean="0"/>
                        <a:t>МБ из бюджета </a:t>
                      </a:r>
                      <a:r>
                        <a:rPr lang="ru-RU" sz="1500" baseline="0" dirty="0" err="1" smtClean="0"/>
                        <a:t>СРФ</a:t>
                      </a:r>
                      <a:endParaRPr lang="ru-RU" sz="1500" b="0" dirty="0"/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Не выделена в БК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самостоятельный вид  дотации </a:t>
                      </a: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883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5364235"/>
              </p:ext>
            </p:extLst>
          </p:nvPr>
        </p:nvGraphicFramePr>
        <p:xfrm>
          <a:off x="251520" y="1124744"/>
          <a:ext cx="8640000" cy="540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000"/>
                <a:gridCol w="3600000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Возможность установления  МР (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)  на плановый период  </a:t>
                      </a:r>
                      <a:r>
                        <a:rPr lang="ru-RU" sz="1500" b="1" dirty="0" smtClean="0"/>
                        <a:t>20% нераспределенного</a:t>
                      </a:r>
                      <a:r>
                        <a:rPr lang="ru-RU" sz="1500" b="1" baseline="0" dirty="0" smtClean="0"/>
                        <a:t> резерва</a:t>
                      </a:r>
                      <a:r>
                        <a:rPr lang="ru-RU" sz="1500" baseline="0" dirty="0" smtClean="0"/>
                        <a:t> по дотациям на выравнивание 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бюджетной обеспеченности </a:t>
                      </a:r>
                      <a:r>
                        <a:rPr lang="ru-RU" sz="1500" baseline="0" dirty="0" smtClean="0"/>
                        <a:t> поселений</a:t>
                      </a:r>
                      <a:endParaRPr lang="ru-RU" sz="1500" b="1" dirty="0"/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Норма в статьях  142.1 и 142.8 БК РФ отсутствует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Сужается сфера применения </a:t>
                      </a:r>
                      <a:r>
                        <a:rPr lang="ru-RU" sz="1500" b="1" dirty="0" err="1" smtClean="0"/>
                        <a:t>ИМБТ</a:t>
                      </a:r>
                      <a:r>
                        <a:rPr lang="ru-RU" sz="1500" b="1" dirty="0" smtClean="0"/>
                        <a:t> </a:t>
                      </a:r>
                      <a:r>
                        <a:rPr lang="ru-RU" sz="1500" b="1" baseline="0" dirty="0" smtClean="0"/>
                        <a:t>на муниципальном уровне  </a:t>
                      </a:r>
                      <a:r>
                        <a:rPr lang="ru-RU" sz="1500" baseline="0" dirty="0" smtClean="0"/>
                        <a:t>между  МР и П только на  осуществление  полномочий по решению вопросов местного значения  в соответствии с соглашениями либо  по закону СРФ</a:t>
                      </a:r>
                      <a:endParaRPr lang="ru-RU" sz="1500" b="0" dirty="0">
                        <a:solidFill>
                          <a:srgbClr val="FF0000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Возможность передачи иных МБТ между </a:t>
                      </a:r>
                      <a:r>
                        <a:rPr lang="ru-RU" sz="1500" baseline="0" dirty="0" err="1" smtClean="0"/>
                        <a:t>МР</a:t>
                      </a:r>
                      <a:r>
                        <a:rPr lang="ru-RU" sz="1500" baseline="0" dirty="0" smtClean="0"/>
                        <a:t> и П достаточно расширена </a:t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(</a:t>
                      </a:r>
                      <a:r>
                        <a:rPr lang="ru-RU" sz="1500" b="1" baseline="0" dirty="0" smtClean="0"/>
                        <a:t>в том числе </a:t>
                      </a:r>
                      <a:r>
                        <a:rPr lang="ru-RU" sz="1500" baseline="0" dirty="0" smtClean="0"/>
                        <a:t>на  осуществление  полномочий по решению вопросов местного значения  в соответствии с соглашениями)</a:t>
                      </a:r>
                      <a:endParaRPr lang="ru-RU" sz="1500" b="0" dirty="0"/>
                    </a:p>
                  </a:txBody>
                  <a:tcPr marR="180000" anchor="ctr"/>
                </a:tc>
              </a:tr>
              <a:tr h="1800000">
                <a:tc>
                  <a:txBody>
                    <a:bodyPr/>
                    <a:lstStyle/>
                    <a:p>
                      <a:pPr algn="just"/>
                      <a:endParaRPr lang="ru-RU" sz="15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79888" y="1052784"/>
            <a:ext cx="1044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4169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3356992"/>
            <a:ext cx="4824536" cy="72008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2000" b="1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 algn="l"/>
            <a:r>
              <a:rPr lang="ru-RU" sz="3200" dirty="0"/>
              <a:t>Спасибо за </a:t>
            </a:r>
            <a:r>
              <a:rPr lang="ru-RU" sz="3200" dirty="0" smtClean="0"/>
              <a:t>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65202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1983893"/>
              </p:ext>
            </p:extLst>
          </p:nvPr>
        </p:nvGraphicFramePr>
        <p:xfrm>
          <a:off x="152771" y="1556792"/>
          <a:ext cx="8819999" cy="3312762"/>
        </p:xfrm>
        <a:graphic>
          <a:graphicData uri="http://schemas.openxmlformats.org/drawingml/2006/table">
            <a:tbl>
              <a:tblPr firstRow="1" bandRow="1"/>
              <a:tblGrid>
                <a:gridCol w="3539783"/>
                <a:gridCol w="1760072"/>
                <a:gridCol w="1760072"/>
                <a:gridCol w="1760072"/>
              </a:tblGrid>
              <a:tr h="4406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B05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(высокая 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+mn-lt"/>
                          <a:cs typeface="Times New Roman" pitchFamily="18" charset="0"/>
                        </a:rPr>
                        <a:t>долговая устойчивость)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40341" marB="403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(средняя долговая 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устойчивость)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40341" marB="403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(низкая долговая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устойчивость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40341" marB="403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Отношение долга к общему объему доходов бюджета </a:t>
                      </a: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≤ 50%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50-90%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90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Годовая сумма платежей по погашению и обслуживанию долга к доходам бюджета</a:t>
                      </a: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-18%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Доля расходов на обслуживание долга </a:t>
                      </a:r>
                      <a:b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общем объеме расходов бюджета </a:t>
                      </a: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≤ 5%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5-8%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6710" y="4961220"/>
            <a:ext cx="1415143" cy="51373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 показателя из своей группы </a:t>
            </a:r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9968" y="4961220"/>
            <a:ext cx="1731180" cy="729182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все, кто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не отнесены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 к А и С</a:t>
            </a:r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1031" y="4961220"/>
            <a:ext cx="1583457" cy="733233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не менее 2-х показателей из группы 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1057" y="5876691"/>
            <a:ext cx="1692000" cy="215444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cs typeface="Times New Roman" pitchFamily="18" charset="0"/>
              </a:rPr>
              <a:t>субъект  группы </a:t>
            </a:r>
            <a:r>
              <a:rPr lang="ru-RU" sz="14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cs typeface="Times New Roman" pitchFamily="18" charset="0"/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9680" y="5876691"/>
            <a:ext cx="1692000" cy="215444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cs typeface="Times New Roman" pitchFamily="18" charset="0"/>
              </a:rPr>
              <a:t>субъект  группы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cs typeface="Times New Roman" pitchFamily="18" charset="0"/>
              </a:rPr>
              <a:t>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8304" y="5876691"/>
            <a:ext cx="1692000" cy="215444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cs typeface="Times New Roman" pitchFamily="18" charset="0"/>
              </a:rPr>
              <a:t>субъект </a:t>
            </a:r>
            <a:r>
              <a:rPr lang="ru-RU" sz="1400" b="1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cs typeface="Times New Roman" pitchFamily="18" charset="0"/>
              </a:rPr>
              <a:t> группы </a:t>
            </a:r>
            <a:r>
              <a:rPr lang="ru-RU" sz="14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cs typeface="Times New Roman" pitchFamily="18" charset="0"/>
              </a:rPr>
              <a:t>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166" y="4961220"/>
            <a:ext cx="209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Введение с</a:t>
            </a:r>
            <a:r>
              <a:rPr lang="en-US" sz="1600" b="1" dirty="0" smtClean="0">
                <a:solidFill>
                  <a:srgbClr val="FF0000"/>
                </a:solidFill>
              </a:rPr>
              <a:t> 20</a:t>
            </a:r>
            <a:r>
              <a:rPr lang="ru-RU" sz="1600" b="1" dirty="0" smtClean="0">
                <a:solidFill>
                  <a:srgbClr val="FF0000"/>
                </a:solidFill>
              </a:rPr>
              <a:t>19 года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1052736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1600" b="1" dirty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субъектов РФ по долговой устойчивости </a:t>
            </a:r>
          </a:p>
        </p:txBody>
      </p:sp>
      <p:sp>
        <p:nvSpPr>
          <p:cNvPr id="8" name="Полилиния 7"/>
          <p:cNvSpPr/>
          <p:nvPr/>
        </p:nvSpPr>
        <p:spPr>
          <a:xfrm flipH="1">
            <a:off x="4461454" y="6165304"/>
            <a:ext cx="3926969" cy="438150"/>
          </a:xfrm>
          <a:custGeom>
            <a:avLst/>
            <a:gdLst>
              <a:gd name="connsiteX0" fmla="*/ 3305175 w 3305175"/>
              <a:gd name="connsiteY0" fmla="*/ 0 h 438150"/>
              <a:gd name="connsiteX1" fmla="*/ 3305175 w 3305175"/>
              <a:gd name="connsiteY1" fmla="*/ 438150 h 438150"/>
              <a:gd name="connsiteX2" fmla="*/ 0 w 3305175"/>
              <a:gd name="connsiteY2" fmla="*/ 438150 h 438150"/>
              <a:gd name="connsiteX3" fmla="*/ 0 w 3305175"/>
              <a:gd name="connsiteY3" fmla="*/ 95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5175" h="438150">
                <a:moveTo>
                  <a:pt x="3305175" y="0"/>
                </a:moveTo>
                <a:lnTo>
                  <a:pt x="3305175" y="438150"/>
                </a:lnTo>
                <a:lnTo>
                  <a:pt x="0" y="438150"/>
                </a:lnTo>
                <a:lnTo>
                  <a:pt x="0" y="9525"/>
                </a:lnTo>
              </a:path>
            </a:pathLst>
          </a:cu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29564" y="6253574"/>
            <a:ext cx="3751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из </a:t>
            </a:r>
            <a:r>
              <a:rPr lang="ru-RU" sz="1400" b="1" dirty="0"/>
              <a:t>С в А</a:t>
            </a:r>
            <a:r>
              <a:rPr lang="ru-RU" sz="1400" dirty="0"/>
              <a:t> только </a:t>
            </a:r>
            <a:r>
              <a:rPr lang="ru-RU" sz="1400" b="1" dirty="0"/>
              <a:t>через 3 года </a:t>
            </a:r>
            <a:r>
              <a:rPr lang="ru-RU" sz="1400" dirty="0"/>
              <a:t>после выхода из 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404664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НРБК</a:t>
            </a: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370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143679"/>
              </p:ext>
            </p:extLst>
          </p:nvPr>
        </p:nvGraphicFramePr>
        <p:xfrm>
          <a:off x="251520" y="1100636"/>
          <a:ext cx="8640000" cy="37685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435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 БК  РФ</a:t>
                      </a:r>
                      <a:endParaRPr lang="ru-RU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 БК  РФ</a:t>
                      </a:r>
                      <a:endParaRPr lang="ru-RU" sz="1600" b="1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3333463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 smtClean="0"/>
                        <a:t>Возможность передачи </a:t>
                      </a:r>
                      <a:r>
                        <a:rPr lang="ru-RU" sz="1500" dirty="0" err="1" smtClean="0"/>
                        <a:t>СРФ</a:t>
                      </a:r>
                      <a:r>
                        <a:rPr lang="ru-RU" sz="1500" dirty="0" smtClean="0"/>
                        <a:t> и МР (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) </a:t>
                      </a:r>
                      <a:r>
                        <a:rPr lang="ru-RU" sz="1500" b="1" dirty="0" smtClean="0"/>
                        <a:t>отдельных неналоговых доходов в МБ по дополнительным единым нормативам отчислений: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от  всех административных штрафов;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от платы за негативное  воздействие на окружающую   среду;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от платы за аренду земельных участков, 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гос. собственность не разграничена (от МР,  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);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от платы за пользование водными объектами в собственности СРФ (от СРФ в МБ).</a:t>
                      </a:r>
                      <a:endParaRPr lang="ru-RU" sz="1500" b="1" dirty="0"/>
                    </a:p>
                  </a:txBody>
                  <a:tcPr marL="108000" marR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Не предусматривается</a:t>
                      </a:r>
                    </a:p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783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BBBE4-A7C6-494F-A19F-58176054B675}" type="slidenum">
              <a:rPr lang="ru-RU" altLang="ru-RU" sz="1400" smtClean="0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89499719"/>
              </p:ext>
            </p:extLst>
          </p:nvPr>
        </p:nvGraphicFramePr>
        <p:xfrm>
          <a:off x="251520" y="404664"/>
          <a:ext cx="6336704" cy="360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625" y="404664"/>
            <a:ext cx="7956375" cy="4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количества муниципальных образований в Российской Федерации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0948735"/>
              </p:ext>
            </p:extLst>
          </p:nvPr>
        </p:nvGraphicFramePr>
        <p:xfrm>
          <a:off x="539552" y="1052736"/>
          <a:ext cx="8136905" cy="26002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88717"/>
                <a:gridCol w="1202846"/>
                <a:gridCol w="1273602"/>
                <a:gridCol w="1273602"/>
                <a:gridCol w="849069"/>
                <a:gridCol w="849069"/>
              </a:tblGrid>
              <a:tr h="25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Изменение,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Крымского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ед.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-231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+288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</a:t>
                      </a:r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по видам: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районы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r>
                        <a:rPr lang="en-US" sz="14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  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внутригородские муниципальные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4021410914"/>
              </p:ext>
            </p:extLst>
          </p:nvPr>
        </p:nvGraphicFramePr>
        <p:xfrm>
          <a:off x="611560" y="3717032"/>
          <a:ext cx="8136904" cy="30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205979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87983"/>
              </p:ext>
            </p:extLst>
          </p:nvPr>
        </p:nvGraphicFramePr>
        <p:xfrm>
          <a:off x="178247" y="1628800"/>
          <a:ext cx="8820000" cy="4212000"/>
        </p:xfrm>
        <a:graphic>
          <a:graphicData uri="http://schemas.openxmlformats.org/drawingml/2006/table">
            <a:tbl>
              <a:tblPr firstRow="1" bandRow="1"/>
              <a:tblGrid>
                <a:gridCol w="4716000"/>
                <a:gridCol w="1368000"/>
                <a:gridCol w="1368000"/>
                <a:gridCol w="1368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B05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А</a:t>
                      </a: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В</a:t>
                      </a: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С</a:t>
                      </a: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о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сновных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направлений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долговой политики (ОНДП)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2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Представление проекта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ОНДП</a:t>
                      </a:r>
                      <a:r>
                        <a:rPr lang="ru-RU" sz="1400" baseline="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Минфин России,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финорган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субъекта РФ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Согласование программ заимствований и гарантий 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 Минфином России,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финорганом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субъекта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Предельный объем заимствований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ограничен суммой, направляемой на погашение долговых обязательств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216805" y="1587"/>
            <a:ext cx="726376" cy="3032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63658" y="1052736"/>
            <a:ext cx="8858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600" b="1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Требования к субъектам РФ в зависимости от группы долговой устойчивости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04664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НРБК</a:t>
            </a: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742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719" y="5877272"/>
            <a:ext cx="8752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В отношении субъектов РФ и МО с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низким уровнем долговой устойчивости </a:t>
            </a:r>
            <a:r>
              <a:rPr lang="ru-RU" sz="1400" dirty="0" smtClean="0">
                <a:latin typeface="+mj-lt"/>
              </a:rPr>
              <a:t>и при невыполнении ими плана восстановления платёжеспособности </a:t>
            </a:r>
            <a:r>
              <a:rPr lang="ru-RU" sz="1400" b="1" dirty="0" smtClean="0">
                <a:latin typeface="+mj-lt"/>
              </a:rPr>
              <a:t>может быть </a:t>
            </a:r>
            <a:r>
              <a:rPr lang="ru-RU" sz="1400" dirty="0" smtClean="0">
                <a:latin typeface="+mj-lt"/>
              </a:rPr>
              <a:t>инициирован </a:t>
            </a:r>
            <a:r>
              <a:rPr lang="ru-RU" sz="1400" b="1" dirty="0" smtClean="0">
                <a:latin typeface="+mj-lt"/>
              </a:rPr>
              <a:t>процесс </a:t>
            </a:r>
            <a:r>
              <a:rPr lang="ru-RU" sz="1400" b="1" dirty="0">
                <a:latin typeface="+mj-lt"/>
              </a:rPr>
              <a:t>отрешения</a:t>
            </a:r>
            <a:r>
              <a:rPr lang="ru-RU" sz="1400" dirty="0">
                <a:latin typeface="+mj-lt"/>
              </a:rPr>
              <a:t> от должности высшего должностного лица </a:t>
            </a:r>
            <a:r>
              <a:rPr lang="ru-RU" sz="1400" dirty="0" smtClean="0">
                <a:latin typeface="+mj-lt"/>
              </a:rPr>
              <a:t> (главы муниципалитета)</a:t>
            </a:r>
            <a:endParaRPr lang="ru-RU" sz="14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216805" y="1587"/>
            <a:ext cx="726376" cy="3032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5867601"/>
              </p:ext>
            </p:extLst>
          </p:nvPr>
        </p:nvGraphicFramePr>
        <p:xfrm>
          <a:off x="178247" y="1628800"/>
          <a:ext cx="8820001" cy="4192404"/>
        </p:xfrm>
        <a:graphic>
          <a:graphicData uri="http://schemas.openxmlformats.org/drawingml/2006/table">
            <a:tbl>
              <a:tblPr firstRow="1" bandRow="1"/>
              <a:tblGrid>
                <a:gridCol w="4733266"/>
                <a:gridCol w="1362245"/>
                <a:gridCol w="1362245"/>
                <a:gridCol w="1362245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B05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А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В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Группа С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Не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имеют права: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устанавливать дополнительные расходные обязательства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превышать нормативы по оплате труда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предоставлять "горизонтальные субсидии"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Подписание и выполнение соглашений о мерах по повышению эффективности использования бюджетных средств и увеличению доходных поступлений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исполнения бюджета с открытием и ведением лицевых счетов в Федеральном казначействе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финоргана о соответствии проекта бюджета законодательству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Ежегодная проверка годового отчета финорганом более высокого уровня власти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Реализация плана восстановления платежеспособности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63658" y="1052736"/>
            <a:ext cx="8858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600" b="1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Требования к субъектам РФ в зависимости от группы долговой устойчивости</a:t>
            </a:r>
          </a:p>
          <a:p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04664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НРБК</a:t>
            </a: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383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467544" y="1322834"/>
            <a:ext cx="8164760" cy="12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об исполнении местных  бюджетов в Российской Федерации</a:t>
            </a:r>
          </a:p>
          <a:p>
            <a:pPr algn="l"/>
            <a:endParaRPr lang="ru-RU" sz="2800" b="1" dirty="0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результатах мониторинга исполнения местных бюджетов и межбюджетных отношений на региональном и муниципальном уровнях</a:t>
            </a:r>
          </a:p>
          <a:p>
            <a:pPr algn="l"/>
            <a: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869160"/>
            <a:ext cx="730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Размещены на официальном сайте Минфина России в разделе «Финансовые взаимоотношения с регионами и муниципальными </a:t>
            </a:r>
            <a:r>
              <a:rPr lang="ru-RU" sz="2400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образованиями»</a:t>
            </a:r>
            <a:endParaRPr lang="ru-RU" sz="2400" dirty="0">
              <a:solidFill>
                <a:srgbClr val="339966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350" y="0"/>
            <a:ext cx="622300" cy="365125"/>
          </a:xfrm>
        </p:spPr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657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6E1EE-B79D-48A1-B0B5-0492E59D5F9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5471934"/>
              </p:ext>
            </p:extLst>
          </p:nvPr>
        </p:nvGraphicFramePr>
        <p:xfrm>
          <a:off x="62384" y="1196752"/>
          <a:ext cx="9009695" cy="5521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5320"/>
                <a:gridCol w="676875"/>
                <a:gridCol w="676875"/>
                <a:gridCol w="676875"/>
                <a:gridCol w="676875"/>
                <a:gridCol w="676875"/>
                <a:gridCol w="756000"/>
                <a:gridCol w="756000"/>
                <a:gridCol w="756000"/>
                <a:gridCol w="756000"/>
                <a:gridCol w="756000"/>
              </a:tblGrid>
              <a:tr h="4680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Группы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мун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образований в зависимости от доли поддержки в собственных доходах местных бюджетов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6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соответствующих МО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общем их количестве,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Доля соответствующих МО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 общем их количестве,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МР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МР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ГП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СП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меньше 10%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6,4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8,8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11,5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10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24,6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347345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1510" algn="l"/>
                        </a:tabLst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3,2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19,9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9,4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563">
                <a:tc>
                  <a:txBody>
                    <a:bodyPr/>
                    <a:lstStyle/>
                    <a:p>
                      <a:pPr marL="90488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МО, не получающие МБТ (без субвенций) </a:t>
                      </a:r>
                    </a:p>
                    <a:p>
                      <a:pPr marL="90488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доходы, переданные по доп. нормативам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0,5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rgbClr val="009E4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0,3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 - 30%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9,3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21,8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7,6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18,5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8,4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11,5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16,2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5,7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20,7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11,0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30% - 70%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34,6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50,5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39,8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48,5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32,5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41,1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40,9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34,3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43,1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41,6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свыше 70%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49,7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18,9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51,7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21,5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53,5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37,4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18,3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56,8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347345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1510" algn="l"/>
                        </a:tabLst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16,5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38,0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8112" y="404664"/>
            <a:ext cx="8172400" cy="43088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lvl="0" algn="ctr" eaLnBrk="0" fontAlgn="b" hangingPunct="0"/>
            <a:r>
              <a:rPr lang="ru-RU" sz="14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Структура муниципальных </a:t>
            </a:r>
            <a:r>
              <a:rPr lang="ru-RU" sz="1400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образований в зависимости от доли </a:t>
            </a:r>
            <a:r>
              <a:rPr lang="ru-RU" sz="1400" b="1" spc="-3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МБТ</a:t>
            </a:r>
            <a:r>
              <a:rPr lang="ru-RU" sz="1400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 (без субвенций</a:t>
            </a:r>
            <a:r>
              <a:rPr lang="ru-RU" sz="14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) и </a:t>
            </a:r>
          </a:p>
          <a:p>
            <a:pPr lvl="0" algn="ctr" eaLnBrk="0" fontAlgn="b" hangingPunct="0"/>
            <a:r>
              <a:rPr lang="ru-RU" sz="14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sz="1400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переданных по дополнительным нормативам, в собственных доходах местных бюджетов</a:t>
            </a:r>
            <a:endParaRPr lang="ru-RU" sz="1400" b="1" spc="-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63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27720" y="2672925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127720" y="4005083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127720" y="5337240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27720" y="1340767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87624" y="404664"/>
            <a:ext cx="7956376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Отдельные тенденции по исполнению местных бюджетов в 2014 году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592" y="4321285"/>
            <a:ext cx="720000" cy="720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179592" y="1484784"/>
            <a:ext cx="720000" cy="720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524903"/>
            <a:ext cx="38165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поступления по </a:t>
            </a:r>
            <a:r>
              <a:rPr lang="ru-RU" sz="1500" dirty="0"/>
              <a:t>местным налогам:</a:t>
            </a:r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ru-RU" sz="1500" dirty="0"/>
              <a:t>по налогу на имущество </a:t>
            </a:r>
            <a:r>
              <a:rPr lang="ru-RU" sz="1500" dirty="0" err="1" smtClean="0"/>
              <a:t>ф.л</a:t>
            </a:r>
            <a:r>
              <a:rPr lang="ru-RU" sz="1500" dirty="0" smtClean="0"/>
              <a:t>.– </a:t>
            </a:r>
            <a:r>
              <a:rPr lang="ru-RU" sz="1500" dirty="0"/>
              <a:t>на </a:t>
            </a:r>
            <a:r>
              <a:rPr lang="ru-RU" sz="1500" dirty="0" smtClean="0"/>
              <a:t>17,3 %;</a:t>
            </a:r>
            <a:endParaRPr lang="ru-RU" sz="1500" dirty="0"/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ru-RU" sz="1500" dirty="0"/>
              <a:t>по земельному налогу – на </a:t>
            </a:r>
            <a:r>
              <a:rPr lang="ru-RU" sz="1500" dirty="0" smtClean="0"/>
              <a:t>12,7 %.</a:t>
            </a:r>
            <a:endParaRPr lang="ru-RU" sz="1500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179592" y="2897982"/>
            <a:ext cx="720000" cy="720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780928"/>
            <a:ext cx="3303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поступления по:</a:t>
            </a:r>
            <a:endParaRPr lang="ru-RU" sz="1500" dirty="0"/>
          </a:p>
          <a:p>
            <a:pPr marL="363538" indent="-276225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ru-RU" sz="1500" dirty="0" err="1"/>
              <a:t>ЕНВД</a:t>
            </a:r>
            <a:r>
              <a:rPr lang="ru-RU" sz="1500" dirty="0"/>
              <a:t> – на </a:t>
            </a:r>
            <a:r>
              <a:rPr lang="ru-RU" sz="1500" dirty="0" smtClean="0"/>
              <a:t>3,3 %;</a:t>
            </a:r>
            <a:endParaRPr lang="ru-RU" sz="1500" dirty="0"/>
          </a:p>
          <a:p>
            <a:pPr marL="363538" indent="-276225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ru-RU" sz="1500" dirty="0"/>
              <a:t>Патент – на </a:t>
            </a:r>
            <a:r>
              <a:rPr lang="ru-RU" sz="1500" dirty="0" smtClean="0"/>
              <a:t>54,9 %;</a:t>
            </a:r>
            <a:endParaRPr lang="ru-RU" sz="1500" dirty="0"/>
          </a:p>
          <a:p>
            <a:pPr marL="363538" indent="-276225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ru-RU" sz="1500" dirty="0" err="1"/>
              <a:t>ЕСХН</a:t>
            </a:r>
            <a:r>
              <a:rPr lang="ru-RU" sz="1500" dirty="0"/>
              <a:t> – на </a:t>
            </a:r>
            <a:r>
              <a:rPr lang="ru-RU" sz="1500" dirty="0" smtClean="0"/>
              <a:t>17,7 %.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293096"/>
            <a:ext cx="3303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просроченная кредиторская задолженность  – на 10,8 %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568664"/>
            <a:ext cx="3303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дефицит МБ по сравнению </a:t>
            </a:r>
          </a:p>
          <a:p>
            <a:r>
              <a:rPr lang="ru-RU" sz="1500" dirty="0" smtClean="0"/>
              <a:t>с плановым значением </a:t>
            </a:r>
          </a:p>
          <a:p>
            <a:r>
              <a:rPr lang="ru-RU" sz="1500" dirty="0" smtClean="0"/>
              <a:t>(с 205,9 млрд. руб. до 54,7 млрд. руб.)</a:t>
            </a:r>
            <a:endParaRPr lang="ru-RU" sz="15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79592" y="5603271"/>
            <a:ext cx="720000" cy="720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28321" y="2672925"/>
            <a:ext cx="3836167" cy="1224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5128321" y="4005083"/>
            <a:ext cx="3836167" cy="1224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5128321" y="1340767"/>
            <a:ext cx="3836167" cy="1224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5" name="Стрелка вниз 24"/>
          <p:cNvSpPr/>
          <p:nvPr/>
        </p:nvSpPr>
        <p:spPr>
          <a:xfrm>
            <a:off x="5180193" y="4428174"/>
            <a:ext cx="720000" cy="648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6" name="Стрелка вверх 25"/>
          <p:cNvSpPr/>
          <p:nvPr/>
        </p:nvSpPr>
        <p:spPr>
          <a:xfrm>
            <a:off x="5180193" y="1538841"/>
            <a:ext cx="720000" cy="648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7" name="Прямоугольник 26"/>
          <p:cNvSpPr/>
          <p:nvPr/>
        </p:nvSpPr>
        <p:spPr>
          <a:xfrm>
            <a:off x="5972201" y="1556792"/>
            <a:ext cx="29922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дефицит МБ вырос </a:t>
            </a:r>
          </a:p>
          <a:p>
            <a:r>
              <a:rPr lang="ru-RU" sz="1500" dirty="0" smtClean="0"/>
              <a:t>до 54,7 млрд. руб. </a:t>
            </a:r>
          </a:p>
          <a:p>
            <a:r>
              <a:rPr lang="ru-RU" sz="1500" dirty="0" smtClean="0"/>
              <a:t>(увеличение на 12,5 млрд. руб.)</a:t>
            </a:r>
            <a:endParaRPr lang="ru-RU" sz="1500" dirty="0"/>
          </a:p>
        </p:txBody>
      </p:sp>
      <p:sp>
        <p:nvSpPr>
          <p:cNvPr id="28" name="Стрелка вверх 27"/>
          <p:cNvSpPr/>
          <p:nvPr/>
        </p:nvSpPr>
        <p:spPr>
          <a:xfrm>
            <a:off x="5180193" y="2853008"/>
            <a:ext cx="720000" cy="648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9" name="Прямоугольник 28"/>
          <p:cNvSpPr/>
          <p:nvPr/>
        </p:nvSpPr>
        <p:spPr>
          <a:xfrm>
            <a:off x="5972201" y="3033128"/>
            <a:ext cx="299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муниципальный долг  – на 8,4 %</a:t>
            </a:r>
            <a:endParaRPr lang="ru-RU" sz="15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72201" y="4509120"/>
            <a:ext cx="299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налоговые доходы МБ  – на 7 %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1584105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BBBE4-A7C6-494F-A19F-58176054B675}" type="slidenum">
              <a:rPr lang="ru-RU" altLang="ru-RU" sz="1400" smtClean="0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39540146"/>
              </p:ext>
            </p:extLst>
          </p:nvPr>
        </p:nvGraphicFramePr>
        <p:xfrm>
          <a:off x="251520" y="404664"/>
          <a:ext cx="6336704" cy="360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7883277" y="980728"/>
            <a:ext cx="12972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0" dirty="0">
                <a:latin typeface="Times New Roman" pitchFamily="18" charset="0"/>
              </a:rPr>
              <a:t>млрд. </a:t>
            </a:r>
            <a:r>
              <a:rPr lang="ru-RU" sz="1400" b="0" dirty="0" smtClean="0">
                <a:latin typeface="Times New Roman" pitchFamily="18" charset="0"/>
              </a:rPr>
              <a:t>рублей</a:t>
            </a:r>
            <a:endParaRPr lang="ru-RU" sz="1400" b="0" dirty="0"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811196"/>
              </p:ext>
            </p:extLst>
          </p:nvPr>
        </p:nvGraphicFramePr>
        <p:xfrm>
          <a:off x="179512" y="1341617"/>
          <a:ext cx="8826816" cy="534667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952000"/>
                <a:gridCol w="936000"/>
                <a:gridCol w="900000"/>
                <a:gridCol w="936000"/>
                <a:gridCol w="936000"/>
                <a:gridCol w="792088"/>
                <a:gridCol w="723514"/>
                <a:gridCol w="651214"/>
              </a:tblGrid>
              <a:tr h="25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2014 год</a:t>
                      </a: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план/  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01.07.2015/</a:t>
                      </a:r>
                      <a:b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</a:b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01.07.2014</a:t>
                      </a: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9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исполнено </a:t>
                      </a:r>
                      <a:b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</a:b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(на 01.07.2014)</a:t>
                      </a: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исполнено</a:t>
                      </a:r>
                      <a:r>
                        <a:rPr lang="ru-RU" sz="1050" b="0" i="0" u="none" strike="noStrike" baseline="0" dirty="0" smtClean="0">
                          <a:effectLst/>
                          <a:latin typeface="Times New Roman"/>
                        </a:rPr>
                        <a:t> на 01.01.2015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уточненный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бюджет 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(план)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исполнено </a:t>
                      </a:r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(на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01.07.2015</a:t>
                      </a:r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 выполнения</a:t>
                      </a:r>
                      <a:endParaRPr lang="ru-RU" sz="105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573,1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3 508,70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9525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379,5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622,3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96,3%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103,1%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902,9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2 305,20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215,3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927,1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96,1%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102,7%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568,2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1 270,70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266,4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579,8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99,7%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102,0%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433,5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969,3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965,5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452,1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99,6%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104,3%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48,0%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42,00%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43,6%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48,8%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134,7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301,4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300,9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127,7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42,4%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94,8%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14,9%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13,10%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13,6%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13,8%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35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из бюджетов других уровней (без субвенций)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334,7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1 034,50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948,9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347,3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91,7%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103,8%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37,1%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44,90%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42,8%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37,5%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35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b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138,2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261,4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144,7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55,4%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92,4%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104,7%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в межбюджетных трансфертах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41,3%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27,6%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41,7%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161,9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607,1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474,6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157,6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33,2%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78,2%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97,3%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в межбюджетных трансфертах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48,4%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58,70%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50,0</a:t>
                      </a:r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45,4%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56,1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148,8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117,4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54,9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78,9%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97,9%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3289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безвозмездные поступления (в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ч. возврат остатков)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21,5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-4,4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95,5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-9,9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670,2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1 203,50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1 164,2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695,2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59,7%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96,7%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103,7%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42,6%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34,30%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34,4%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42,9%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525,4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3 563,40</a:t>
                      </a:r>
                    </a:p>
                  </a:txBody>
                  <a:tcPr marL="36000" marR="3600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581,5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586,2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44,3%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100,5%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104,0%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решение вопросов местного значения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855,2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2 359,80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417,4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891,0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36,9%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102,4%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104,2%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47,7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-54,7</a:t>
                      </a:r>
                    </a:p>
                  </a:txBody>
                  <a:tcPr marL="36000" marR="3600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-202,0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36,1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>
          <a:xfrm>
            <a:off x="1259632" y="404340"/>
            <a:ext cx="756084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hangingPunct="0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показатели исполнения местных бюджетов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916349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7600067"/>
              </p:ext>
            </p:extLst>
          </p:nvPr>
        </p:nvGraphicFramePr>
        <p:xfrm>
          <a:off x="251520" y="1268760"/>
          <a:ext cx="8640960" cy="5228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60"/>
              </a:tblGrid>
              <a:tr h="476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Передать ряд доходных источников, нормативов отчислений с регионального на местный уровень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548000" marR="144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96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Передать доходы от распоряжения СП земельными участками, гос. собственность на которые не разграничена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Предоставить </a:t>
                      </a:r>
                      <a:r>
                        <a:rPr lang="ru-RU" sz="1400" baseline="0" dirty="0" smtClean="0"/>
                        <a:t>возможность </a:t>
                      </a:r>
                      <a:r>
                        <a:rPr lang="ru-RU" sz="1400" dirty="0" smtClean="0"/>
                        <a:t>передачи </a:t>
                      </a:r>
                      <a:r>
                        <a:rPr lang="ru-RU" sz="1400" dirty="0" err="1" smtClean="0"/>
                        <a:t>СРФ</a:t>
                      </a:r>
                      <a:r>
                        <a:rPr lang="ru-RU" sz="1400" dirty="0" smtClean="0"/>
                        <a:t> в МО неналоговых доходов  по нормативам 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Предоставить </a:t>
                      </a:r>
                      <a:r>
                        <a:rPr lang="ru-RU" sz="1400" baseline="0" dirty="0" smtClean="0"/>
                        <a:t>возможность у</a:t>
                      </a:r>
                      <a:r>
                        <a:rPr lang="ru-RU" sz="1400" dirty="0" smtClean="0"/>
                        <a:t>становления </a:t>
                      </a:r>
                      <a:r>
                        <a:rPr lang="ru-RU" sz="1400" dirty="0" err="1" smtClean="0"/>
                        <a:t>СРФ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дифф</a:t>
                      </a:r>
                      <a:r>
                        <a:rPr lang="ru-RU" sz="1400" dirty="0" smtClean="0"/>
                        <a:t>. нормативов отчислений от налогов в </a:t>
                      </a:r>
                      <a:r>
                        <a:rPr lang="ru-RU" sz="1400" baseline="0" dirty="0" smtClean="0"/>
                        <a:t> МБ</a:t>
                      </a:r>
                      <a:endParaRPr lang="ru-RU" sz="1400" dirty="0" smtClean="0"/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9664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Предоставить </a:t>
                      </a:r>
                      <a:r>
                        <a:rPr lang="ru-RU" sz="1400" baseline="0" dirty="0" smtClean="0"/>
                        <a:t>возможность </a:t>
                      </a:r>
                      <a:r>
                        <a:rPr lang="ru-RU" sz="1400" dirty="0" smtClean="0"/>
                        <a:t>изменения объемов ранее утвержденных объемов дотаций местным</a:t>
                      </a:r>
                      <a:r>
                        <a:rPr lang="ru-RU" sz="1400" baseline="0" dirty="0" smtClean="0"/>
                        <a:t> бюджетам и критериев выравнивания</a:t>
                      </a:r>
                      <a:endParaRPr lang="ru-RU" sz="1400" dirty="0" smtClean="0"/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Снятие ограничений (10%) на объем иных </a:t>
                      </a:r>
                      <a:r>
                        <a:rPr lang="ru-RU" sz="1400" dirty="0" err="1" smtClean="0"/>
                        <a:t>МБТ</a:t>
                      </a:r>
                      <a:r>
                        <a:rPr lang="ru-RU" sz="1400" dirty="0" smtClean="0"/>
                        <a:t> из бюджетов </a:t>
                      </a:r>
                      <a:r>
                        <a:rPr lang="ru-RU" sz="1400" dirty="0" err="1" smtClean="0"/>
                        <a:t>СРФ</a:t>
                      </a:r>
                      <a:r>
                        <a:rPr lang="ru-RU" sz="1400" dirty="0" smtClean="0"/>
                        <a:t> в МБ.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9664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Введение в БК РФ трансферта – «дотация на поддержку мер по обеспечению сбалансированности бюджетов»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Исключить полномочия регионов по выравниванию поселений, передав их на уровень </a:t>
                      </a:r>
                      <a:r>
                        <a:rPr lang="ru-RU" sz="1400" dirty="0" err="1" smtClean="0"/>
                        <a:t>МР</a:t>
                      </a:r>
                      <a:endParaRPr lang="ru-RU" sz="1400" dirty="0" smtClean="0"/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69840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Передать на уровень </a:t>
                      </a:r>
                      <a:r>
                        <a:rPr lang="ru-RU" sz="1400" dirty="0" err="1" smtClean="0"/>
                        <a:t>МР</a:t>
                      </a:r>
                      <a:r>
                        <a:rPr lang="ru-RU" sz="1400" dirty="0" smtClean="0"/>
                        <a:t> вопросы взаимодействия с высокодотационными МО в части обеспечения повышения эффективности использования бюджетных средств и увеличения поступлений налоговых и неналоговых доходов.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.  .  .  .  .</a:t>
                      </a:r>
                    </a:p>
                  </a:txBody>
                  <a:tcPr marL="72000" marR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F2DA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6696744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  <a:spcBef>
                <a:spcPts val="0"/>
              </a:spcBef>
              <a:buFont typeface="Arial" charset="0"/>
              <a:buNone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регионов 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муниципалитетов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276968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251520" y="1781024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0" name="Скругленный прямоугольник 19"/>
          <p:cNvSpPr/>
          <p:nvPr/>
        </p:nvSpPr>
        <p:spPr>
          <a:xfrm>
            <a:off x="251520" y="2321032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251520" y="2825088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251520" y="3329144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51520" y="3833200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251520" y="4337256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251520" y="4841312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251520" y="5345368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grpSp>
        <p:nvGrpSpPr>
          <p:cNvPr id="4" name="Группа 3"/>
          <p:cNvGrpSpPr/>
          <p:nvPr/>
        </p:nvGrpSpPr>
        <p:grpSpPr>
          <a:xfrm>
            <a:off x="395536" y="1312920"/>
            <a:ext cx="1512168" cy="4464496"/>
            <a:chOff x="395536" y="1556792"/>
            <a:chExt cx="1512168" cy="4464496"/>
          </a:xfrm>
        </p:grpSpPr>
        <p:sp>
          <p:nvSpPr>
            <p:cNvPr id="9" name="TextBox 8"/>
            <p:cNvSpPr txBox="1"/>
            <p:nvPr/>
          </p:nvSpPr>
          <p:spPr>
            <a:xfrm>
              <a:off x="395536" y="1556792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М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2060848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М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2564904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3068960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36" y="3645024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36" y="4077072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4581128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536" y="5157192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36" y="5589240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30910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120680" cy="25202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бюджетного и налогового  законодательства </a:t>
            </a:r>
            <a:endParaRPr lang="ru-RU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276350" y="430213"/>
            <a:ext cx="72469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800" dirty="0">
                <a:solidFill>
                  <a:schemeClr val="bg1"/>
                </a:solidFill>
                <a:latin typeface="+mn-lt"/>
              </a:rPr>
              <a:t>Департамент межбюджетных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3850398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952" y="908720"/>
            <a:ext cx="7760544" cy="72008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	Реализации </a:t>
            </a:r>
            <a:r>
              <a:rPr lang="ru-RU" sz="1800" b="1" dirty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мероприятий «антикризисного плана»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1. Вступление в силу с 2016 года Федерального закона № 232-ФЗ от 13.07.2015 </a:t>
            </a:r>
            <a:endParaRPr lang="ru-RU" sz="1400" b="1" dirty="0" smtClean="0">
              <a:solidFill>
                <a:srgbClr val="339966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0392" y="2817008"/>
            <a:ext cx="7848072" cy="864000"/>
          </a:xfrm>
          <a:prstGeom prst="roundRect">
            <a:avLst/>
          </a:prstGeom>
          <a:solidFill>
            <a:srgbClr val="E4F2DA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900392" y="3717032"/>
            <a:ext cx="7848072" cy="612000"/>
          </a:xfrm>
          <a:prstGeom prst="roundRect">
            <a:avLst/>
          </a:prstGeom>
          <a:solidFill>
            <a:srgbClr val="D3EAC4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900392" y="1628800"/>
            <a:ext cx="7848072" cy="1152000"/>
          </a:xfrm>
          <a:prstGeom prst="roundRect">
            <a:avLst/>
          </a:prstGeom>
          <a:solidFill>
            <a:srgbClr val="D3EAC4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619672" y="170080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dirty="0" smtClean="0"/>
              <a:t>Предоставление </a:t>
            </a:r>
            <a:r>
              <a:rPr lang="ru-RU" sz="1500" dirty="0"/>
              <a:t>права законодательным органам субъектов </a:t>
            </a:r>
            <a:r>
              <a:rPr lang="ru-RU" sz="1500" dirty="0" smtClean="0"/>
              <a:t>РФ </a:t>
            </a:r>
            <a:r>
              <a:rPr lang="ru-RU" sz="1500" b="1" dirty="0"/>
              <a:t>снижать ставки налога</a:t>
            </a:r>
            <a:r>
              <a:rPr lang="ru-RU" sz="1500" dirty="0"/>
              <a:t> для налогоплательщиков, применяющих систему налогообложения в виде </a:t>
            </a:r>
            <a:r>
              <a:rPr lang="ru-RU" sz="1500" b="1" dirty="0" err="1" smtClean="0"/>
              <a:t>ЕНВД</a:t>
            </a:r>
            <a:r>
              <a:rPr lang="ru-RU" sz="1500" dirty="0" smtClean="0"/>
              <a:t> </a:t>
            </a:r>
            <a:r>
              <a:rPr lang="ru-RU" sz="1500" dirty="0"/>
              <a:t>для отдельных видов деятельности (зачисляемого в бюджеты муниципальных образований) </a:t>
            </a:r>
            <a:r>
              <a:rPr lang="ru-RU" sz="1500" dirty="0" smtClean="0"/>
              <a:t> </a:t>
            </a:r>
            <a:r>
              <a:rPr lang="ru-RU" sz="1500" b="1" dirty="0" smtClean="0"/>
              <a:t>с </a:t>
            </a:r>
            <a:r>
              <a:rPr lang="ru-RU" sz="1500" b="1" dirty="0"/>
              <a:t>15% до 7,5%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2860280"/>
            <a:ext cx="69127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Распространение  </a:t>
            </a:r>
            <a:r>
              <a:rPr lang="ru-RU" sz="1500" dirty="0"/>
              <a:t>права  на применение </a:t>
            </a:r>
            <a:r>
              <a:rPr lang="ru-RU" sz="1500" b="1" dirty="0"/>
              <a:t>2-летних «налоговых каникул»</a:t>
            </a:r>
            <a:r>
              <a:rPr lang="ru-RU" sz="1500" dirty="0"/>
              <a:t> всеми впервые зарегистрированными индивидуальными предпринимателями в сфере бытовых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739018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Расширение </a:t>
            </a:r>
            <a:r>
              <a:rPr lang="ru-RU" sz="1500" dirty="0"/>
              <a:t>перечня видов деятельности, в рамках осуществления которых возможно применение патентной системы налогообложения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Налоговом законодательстве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15616" y="2060848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899592" y="4365104"/>
            <a:ext cx="7848072" cy="1296000"/>
          </a:xfrm>
          <a:prstGeom prst="roundRect">
            <a:avLst/>
          </a:prstGeom>
          <a:solidFill>
            <a:srgbClr val="E4F2DA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19672" y="4378681"/>
            <a:ext cx="69127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Законами </a:t>
            </a:r>
            <a:r>
              <a:rPr lang="ru-RU" sz="1500" dirty="0"/>
              <a:t>субъектов </a:t>
            </a:r>
            <a:r>
              <a:rPr lang="ru-RU" sz="1500" dirty="0" smtClean="0"/>
              <a:t>РФ </a:t>
            </a:r>
            <a:r>
              <a:rPr lang="ru-RU" sz="1500" dirty="0"/>
              <a:t>по налогу,  взимаемому в связи с применением </a:t>
            </a:r>
            <a:r>
              <a:rPr lang="ru-RU" sz="1500" b="1" dirty="0" err="1" smtClean="0"/>
              <a:t>УСН</a:t>
            </a:r>
            <a:r>
              <a:rPr lang="ru-RU" sz="1500" dirty="0" smtClean="0"/>
              <a:t>, </a:t>
            </a:r>
            <a:r>
              <a:rPr lang="ru-RU" sz="1500" dirty="0"/>
              <a:t>могут быть установлены  налоговые ставки  в пределах </a:t>
            </a:r>
            <a:r>
              <a:rPr lang="ru-RU" sz="1500" b="1" dirty="0"/>
              <a:t>от 1% до 6% </a:t>
            </a:r>
            <a:r>
              <a:rPr lang="ru-RU" sz="1500" dirty="0"/>
              <a:t>в зависимости от категорий налогоплательщиков. </a:t>
            </a:r>
            <a:endParaRPr lang="ru-RU" sz="1500" dirty="0" smtClean="0"/>
          </a:p>
          <a:p>
            <a:pPr algn="just"/>
            <a:r>
              <a:rPr lang="ru-RU" sz="1500" dirty="0" smtClean="0"/>
              <a:t>В  </a:t>
            </a:r>
            <a:r>
              <a:rPr lang="ru-RU" sz="1500" dirty="0"/>
              <a:t>отдельных случаях, предусмотренных  статьей 346.20 </a:t>
            </a:r>
            <a:r>
              <a:rPr lang="ru-RU" sz="1500" dirty="0" err="1" smtClean="0"/>
              <a:t>НК</a:t>
            </a:r>
            <a:r>
              <a:rPr lang="ru-RU" sz="1500" dirty="0" smtClean="0"/>
              <a:t> РФ, </a:t>
            </a:r>
            <a:r>
              <a:rPr lang="ru-RU" sz="1500" dirty="0"/>
              <a:t>законами субъектов </a:t>
            </a:r>
            <a:r>
              <a:rPr lang="ru-RU" sz="1500" dirty="0" smtClean="0"/>
              <a:t>РФ </a:t>
            </a:r>
            <a:r>
              <a:rPr lang="ru-RU" sz="1500" dirty="0"/>
              <a:t>может быть установлена </a:t>
            </a:r>
            <a:r>
              <a:rPr lang="ru-RU" sz="1500" b="1" dirty="0"/>
              <a:t>налоговая ставка в размере 0%</a:t>
            </a:r>
            <a:r>
              <a:rPr lang="ru-RU" sz="1500" dirty="0"/>
              <a:t>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5616" y="3050992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1115616" y="3753008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1115616" y="4754351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980728"/>
            <a:ext cx="792088" cy="112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87624" y="5752968"/>
            <a:ext cx="7560040" cy="38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4000"/>
              </a:lnSpc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2. Принятие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законопроекта «О внесении изменений в главу 26.5 части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НК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РФ»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9592" y="6057360"/>
            <a:ext cx="7848072" cy="612000"/>
          </a:xfrm>
          <a:prstGeom prst="roundRect">
            <a:avLst/>
          </a:prstGeom>
          <a:solidFill>
            <a:srgbClr val="B8DD9F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8" name="Прямоугольник 27"/>
          <p:cNvSpPr/>
          <p:nvPr/>
        </p:nvSpPr>
        <p:spPr>
          <a:xfrm>
            <a:off x="1619672" y="6070937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Установление </a:t>
            </a:r>
            <a:r>
              <a:rPr lang="ru-RU" sz="1600" dirty="0"/>
              <a:t>патентной системы налогообложения для </a:t>
            </a:r>
            <a:r>
              <a:rPr lang="ru-RU" sz="1600" dirty="0" err="1"/>
              <a:t>самозанятых</a:t>
            </a:r>
            <a:r>
              <a:rPr lang="ru-RU" sz="1600" dirty="0"/>
              <a:t> граждан</a:t>
            </a:r>
            <a:endParaRPr lang="ru-RU" sz="15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15616" y="6185016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50724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7103</TotalTime>
  <Words>2119</Words>
  <Application>Microsoft Office PowerPoint</Application>
  <PresentationFormat>Экран (4:3)</PresentationFormat>
  <Paragraphs>557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Times New Roman</vt:lpstr>
      <vt:lpstr>Calibri</vt:lpstr>
      <vt:lpstr>Verdana</vt:lpstr>
      <vt:lpstr>Wingdings</vt:lpstr>
      <vt:lpstr>Times New Roman CYR</vt:lpstr>
      <vt:lpstr>Georgia</vt:lpstr>
      <vt:lpstr>Courier New</vt:lpstr>
      <vt:lpstr>Тема Office</vt:lpstr>
      <vt:lpstr>Тема : Актуальные вопросы финансового обеспечения местного самоуправления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Подготовка срочных изменений в Бюджетный кодекс РФ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Налоговые и неналоговые доходы</dc:title>
  <dc:creator>Домбровский Е.А.</dc:creator>
  <cp:lastModifiedBy>user</cp:lastModifiedBy>
  <cp:revision>503</cp:revision>
  <cp:lastPrinted>2015-08-19T12:08:59Z</cp:lastPrinted>
  <dcterms:modified xsi:type="dcterms:W3CDTF">2015-09-03T06:53:44Z</dcterms:modified>
</cp:coreProperties>
</file>